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wdp" ContentType="image/vnd.ms-photo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7" r:id="rId1"/>
  </p:sldMasterIdLst>
  <p:notesMasterIdLst>
    <p:notesMasterId r:id="rId37"/>
  </p:notesMasterIdLst>
  <p:handoutMasterIdLst>
    <p:handoutMasterId r:id="rId38"/>
  </p:handoutMasterIdLst>
  <p:sldIdLst>
    <p:sldId id="341" r:id="rId19"/>
    <p:sldId id="343" r:id="rId20"/>
    <p:sldId id="344" r:id="rId21"/>
    <p:sldId id="329" r:id="rId22"/>
    <p:sldId id="345" r:id="rId23"/>
    <p:sldId id="322" r:id="rId24"/>
    <p:sldId id="323" r:id="rId25"/>
    <p:sldId id="326" r:id="rId26"/>
    <p:sldId id="359" r:id="rId27"/>
    <p:sldId id="356" r:id="rId28"/>
    <p:sldId id="357" r:id="rId29"/>
    <p:sldId id="358" r:id="rId30"/>
    <p:sldId id="352" r:id="rId31"/>
    <p:sldId id="340" r:id="rId32"/>
    <p:sldId id="346" r:id="rId33"/>
    <p:sldId id="355" r:id="rId34"/>
    <p:sldId id="347" r:id="rId35"/>
    <p:sldId id="348" r:id="rId36"/>
  </p:sldIdLst>
  <p:sldSz cx="18288000" cy="1028541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MTS Compact" panose="020B0306020102020303" pitchFamily="34" charset="0"/>
      <p:regular r:id="rId47"/>
      <p:bold r:id="rId48"/>
    </p:embeddedFont>
    <p:embeddedFont>
      <p:font typeface="MTS Text" panose="020B0306020102020303" pitchFamily="34" charset="0"/>
      <p:regular r:id="rId49"/>
      <p:bold r:id="rId50"/>
    </p:embeddedFont>
    <p:embeddedFont>
      <p:font typeface="MTS Wide Medium" panose="020B0306020102020303" pitchFamily="34" charset="0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B8"/>
    <a:srgbClr val="E0DFF1"/>
    <a:srgbClr val="FFFFFF"/>
    <a:srgbClr val="464646"/>
    <a:srgbClr val="282828"/>
    <a:srgbClr val="F4F4F4"/>
    <a:srgbClr val="E1EEFA"/>
    <a:srgbClr val="E8E8E8"/>
    <a:srgbClr val="1B1D22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1"/>
    <p:restoredTop sz="96405"/>
  </p:normalViewPr>
  <p:slideViewPr>
    <p:cSldViewPr>
      <p:cViewPr varScale="1">
        <p:scale>
          <a:sx n="78" d="100"/>
          <a:sy n="78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25.xml" Id="rId26" /><Relationship Type="http://schemas.openxmlformats.org/officeDocument/2006/relationships/font" Target="/ppt/fonts/font1.fntdata" Id="rId39" /><Relationship Type="http://schemas.openxmlformats.org/officeDocument/2006/relationships/slide" Target="/ppt/slides/slide20.xml" Id="rId21" /><Relationship Type="http://schemas.openxmlformats.org/officeDocument/2006/relationships/slide" Target="/ppt/slides/slide33.xml" Id="rId34" /><Relationship Type="http://schemas.openxmlformats.org/officeDocument/2006/relationships/font" Target="/ppt/fonts/font4.fntdata" Id="rId42" /><Relationship Type="http://schemas.openxmlformats.org/officeDocument/2006/relationships/font" Target="/ppt/fonts/font9.fntdata" Id="rId47" /><Relationship Type="http://schemas.openxmlformats.org/officeDocument/2006/relationships/font" Target="/ppt/fonts/font12.fntdata" Id="rId50" /><Relationship Type="http://schemas.openxmlformats.org/officeDocument/2006/relationships/tableStyles" Target="/ppt/tableStyles.xml" Id="rId55" /><Relationship Type="http://schemas.openxmlformats.org/officeDocument/2006/relationships/slide" Target="/ppt/slides/slide28.xml" Id="rId29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notesMaster" Target="/ppt/notesMasters/notesMaster1.xml" Id="rId37" /><Relationship Type="http://schemas.openxmlformats.org/officeDocument/2006/relationships/font" Target="/ppt/fonts/font2.fntdata" Id="rId40" /><Relationship Type="http://schemas.openxmlformats.org/officeDocument/2006/relationships/font" Target="/ppt/fonts/font7.fntdata" Id="rId45" /><Relationship Type="http://schemas.openxmlformats.org/officeDocument/2006/relationships/viewProps" Target="/ppt/viewProps.xml" Id="rId53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font" Target="/ppt/fonts/font6.fntdata" Id="rId44" /><Relationship Type="http://schemas.openxmlformats.org/officeDocument/2006/relationships/presProps" Target="/ppt/presProps.xml" Id="rId52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slide" Target="/ppt/slides/slide34.xml" Id="rId35" /><Relationship Type="http://schemas.openxmlformats.org/officeDocument/2006/relationships/font" Target="/ppt/fonts/font5.fntdata" Id="rId43" /><Relationship Type="http://schemas.openxmlformats.org/officeDocument/2006/relationships/font" Target="/ppt/fonts/font10.fntdata" Id="rId48" /><Relationship Type="http://schemas.openxmlformats.org/officeDocument/2006/relationships/font" Target="/ppt/fonts/font13.fntdata" Id="rId51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handoutMaster" Target="/ppt/handoutMasters/handoutMaster1.xml" Id="rId38" /><Relationship Type="http://schemas.openxmlformats.org/officeDocument/2006/relationships/font" Target="/ppt/fonts/font8.fntdata" Id="rId46" /><Relationship Type="http://schemas.openxmlformats.org/officeDocument/2006/relationships/slide" Target="/ppt/slides/slide19.xml" Id="rId20" /><Relationship Type="http://schemas.openxmlformats.org/officeDocument/2006/relationships/font" Target="/ppt/fonts/font3.fntdata" Id="rId41" /><Relationship Type="http://schemas.openxmlformats.org/officeDocument/2006/relationships/theme" Target="/ppt/theme/theme1.xml" Id="rId54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35.xml" Id="rId36" /><Relationship Type="http://schemas.openxmlformats.org/officeDocument/2006/relationships/font" Target="/ppt/fonts/font11.fntdata" Id="rId49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9C82BA4-A0E0-B3AE-BB00-C050FE2282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CA14D4-145E-E7D3-B5E1-73E66B8F29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A5D7C-B49C-D182-6FF2-6A8CE34ED7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36039-0B75-A149-9EA7-03FD2D70EEE2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7F3C098-BFB4-1BFD-4D38-86F75C9774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D820-D7A0-DB49-8799-E5055770A4A2}" type="datetimeFigureOut">
              <a:rPr lang="ru-RU" smtClean="0"/>
              <a:t>15.10.2025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16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A053-2AB5-4049-BA2F-3279DF3D0CB7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62D7E-B180-0841-90DA-9AA6E5A921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41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5.svg" Id="rId3" /><Relationship Type="http://schemas.openxmlformats.org/officeDocument/2006/relationships/image" Target="/ppt/media/image4.png" Id="rId2" /><Relationship Type="http://schemas.openxmlformats.org/officeDocument/2006/relationships/slideMaster" Target="/ppt/slideMasters/slideMaster1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5.svg" Id="rId6" /><Relationship Type="http://schemas.openxmlformats.org/officeDocument/2006/relationships/image" Target="/ppt/media/image4.png" Id="rId5" /><Relationship Type="http://schemas.openxmlformats.org/officeDocument/2006/relationships/image" Target="/ppt/media/image3.svg" Id="rId4" /></Relationships>
</file>

<file path=ppt/slideLayouts/_rels/slideLayout7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18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5.svg" Id="rId6" /><Relationship Type="http://schemas.openxmlformats.org/officeDocument/2006/relationships/image" Target="/ppt/media/image4.png" Id="rId5" /><Relationship Type="http://schemas.openxmlformats.org/officeDocument/2006/relationships/image" Target="/ppt/media/image17.png" Id="rId4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5.svg" Id="rId3" /><Relationship Type="http://schemas.openxmlformats.org/officeDocument/2006/relationships/image" Target="/ppt/media/image4.png" Id="rId2" /><Relationship Type="http://schemas.openxmlformats.org/officeDocument/2006/relationships/slideMaster" Target="/ppt/slideMasters/slideMaster1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BA3F4-E96F-328C-C268-D8D03B29C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00" y="318170"/>
            <a:ext cx="16316696" cy="130016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6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BC74CDB-3A2A-0996-EDF3-35DDD0B5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2550418"/>
            <a:ext cx="7450282" cy="5616624"/>
          </a:xfrm>
        </p:spPr>
        <p:txBody>
          <a:bodyPr>
            <a:normAutofit/>
          </a:bodyPr>
          <a:lstStyle>
            <a:lvl1pPr marL="360900" indent="-342900">
              <a:spcBef>
                <a:spcPts val="2400"/>
              </a:spcBef>
              <a:buFont typeface="Wingdings" pitchFamily="2" charset="2"/>
              <a:buChar char="§"/>
              <a:defRPr sz="24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ACD2887-6B4C-049D-6EFC-4E5C94E0544A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C3B632E3-6072-9880-FE88-D80287F668E1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FD03FDA-6A0C-88E4-98A1-6EB952D4E8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970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Слайд с заголовком">
    <p:bg>
      <p:bgPr>
        <a:solidFill>
          <a:srgbClr val="E0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3;p8" descr="MTS LOGO.pdf">
            <a:extLst>
              <a:ext uri="{FF2B5EF4-FFF2-40B4-BE49-F238E27FC236}">
                <a16:creationId xmlns:a16="http://schemas.microsoft.com/office/drawing/2014/main" id="{11870475-8CF0-57BF-CB28-2A7D9C0683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5809495" y="1"/>
            <a:ext cx="2478505" cy="2478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Текст 19">
            <a:extLst>
              <a:ext uri="{FF2B5EF4-FFF2-40B4-BE49-F238E27FC236}">
                <a16:creationId xmlns:a16="http://schemas.microsoft.com/office/drawing/2014/main" id="{2FED152D-3790-9AF8-0C43-F0513A49E5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008" y="5286722"/>
            <a:ext cx="3913271" cy="494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 spc="0">
                <a:solidFill>
                  <a:srgbClr val="282828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 dirty="0"/>
              <a:t>Спикер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6BBA2873-3E6B-A729-8434-02E5C1E00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008" y="5901427"/>
            <a:ext cx="3913271" cy="719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 spc="0">
                <a:solidFill>
                  <a:srgbClr val="282828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181894A-842E-7782-DEAE-803F8D068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056" y="1686322"/>
            <a:ext cx="13716000" cy="28083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7200" spc="300" baseline="0">
                <a:solidFill>
                  <a:schemeClr val="tx1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5" name="Текст 19">
            <a:extLst>
              <a:ext uri="{FF2B5EF4-FFF2-40B4-BE49-F238E27FC236}">
                <a16:creationId xmlns:a16="http://schemas.microsoft.com/office/drawing/2014/main" id="{B0E38865-F982-1F85-E51C-671DE65E8D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5008" y="6815826"/>
            <a:ext cx="3913271" cy="13512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 spc="0">
                <a:solidFill>
                  <a:schemeClr val="tx1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marL="0" marR="0" lvl="0" indent="0" algn="l" defTabSz="145109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Почта</a:t>
            </a:r>
          </a:p>
          <a:p>
            <a:pPr marL="0" marR="0" lvl="0" indent="0" algn="l" defTabSz="145109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Телеграм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362B943-DA0C-3FB8-0A3D-2614A0BD5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8564"/>
          <a:stretch/>
        </p:blipFill>
        <p:spPr>
          <a:xfrm>
            <a:off x="287016" y="293980"/>
            <a:ext cx="3691860" cy="986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8FE8A3-03D3-88E6-46CF-12B2ADE26B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8612" y="293980"/>
            <a:ext cx="1190482" cy="9864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AD887CD-8DC3-9FA6-C1EB-E565B049461C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6974AA01-F9BE-37EB-A0F9-F51FEA6BE875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49B188B-8E69-D785-43E6-709CC73D0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39B72B-5360-F183-0DC9-85AFB5D6E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-2595" r="24372"/>
          <a:stretch/>
        </p:blipFill>
        <p:spPr>
          <a:xfrm>
            <a:off x="6000146" y="1830338"/>
            <a:ext cx="12287854" cy="87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3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bg>
      <p:bgPr>
        <a:solidFill>
          <a:srgbClr val="E1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97264D-C766-CB5B-0288-F2EE4D111460}"/>
              </a:ext>
            </a:extLst>
          </p:cNvPr>
          <p:cNvSpPr txBox="1">
            <a:spLocks/>
          </p:cNvSpPr>
          <p:nvPr userDrawn="1"/>
        </p:nvSpPr>
        <p:spPr>
          <a:xfrm>
            <a:off x="143000" y="318170"/>
            <a:ext cx="16316696" cy="301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5109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ru-RU" sz="4303" b="0" i="0" kern="1200" cap="none" spc="0" baseline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6600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Вопросы?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211B9-1D11-480E-503E-009C4683A0F4}"/>
              </a:ext>
            </a:extLst>
          </p:cNvPr>
          <p:cNvSpPr txBox="1"/>
          <p:nvPr userDrawn="1"/>
        </p:nvSpPr>
        <p:spPr>
          <a:xfrm>
            <a:off x="144016" y="3378836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Ставим «+», </a:t>
            </a:r>
            <a:b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</a:b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если есть вопросы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ru-RU" sz="2800" b="0" i="0" spc="100" baseline="0" dirty="0">
              <a:solidFill>
                <a:srgbClr val="1B1D22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9CC85F84-4848-C5E5-171D-60FBA6318AA5}"/>
              </a:ext>
            </a:extLst>
          </p:cNvPr>
          <p:cNvSpPr/>
          <p:nvPr userDrawn="1"/>
        </p:nvSpPr>
        <p:spPr>
          <a:xfrm>
            <a:off x="287017" y="2406402"/>
            <a:ext cx="741600" cy="741600"/>
          </a:xfrm>
          <a:custGeom>
            <a:avLst/>
            <a:gdLst>
              <a:gd name="connsiteX0" fmla="*/ 674387 w 1348773"/>
              <a:gd name="connsiteY0" fmla="*/ 1348773 h 1348773"/>
              <a:gd name="connsiteX1" fmla="*/ 0 w 1348773"/>
              <a:gd name="connsiteY1" fmla="*/ 674387 h 1348773"/>
              <a:gd name="connsiteX2" fmla="*/ 674387 w 1348773"/>
              <a:gd name="connsiteY2" fmla="*/ 0 h 1348773"/>
              <a:gd name="connsiteX3" fmla="*/ 1348773 w 1348773"/>
              <a:gd name="connsiteY3" fmla="*/ 674387 h 1348773"/>
              <a:gd name="connsiteX4" fmla="*/ 674387 w 1348773"/>
              <a:gd name="connsiteY4" fmla="*/ 1348773 h 1348773"/>
              <a:gd name="connsiteX5" fmla="*/ 674387 w 1348773"/>
              <a:gd name="connsiteY5" fmla="*/ 13488 h 1348773"/>
              <a:gd name="connsiteX6" fmla="*/ 13488 w 1348773"/>
              <a:gd name="connsiteY6" fmla="*/ 674387 h 1348773"/>
              <a:gd name="connsiteX7" fmla="*/ 674387 w 1348773"/>
              <a:gd name="connsiteY7" fmla="*/ 1335285 h 1348773"/>
              <a:gd name="connsiteX8" fmla="*/ 1335285 w 1348773"/>
              <a:gd name="connsiteY8" fmla="*/ 674387 h 1348773"/>
              <a:gd name="connsiteX9" fmla="*/ 674387 w 1348773"/>
              <a:gd name="connsiteY9" fmla="*/ 13488 h 1348773"/>
              <a:gd name="connsiteX10" fmla="*/ 681130 w 1348773"/>
              <a:gd name="connsiteY10" fmla="*/ 1079018 h 1348773"/>
              <a:gd name="connsiteX11" fmla="*/ 667643 w 1348773"/>
              <a:gd name="connsiteY11" fmla="*/ 1079018 h 1348773"/>
              <a:gd name="connsiteX12" fmla="*/ 667643 w 1348773"/>
              <a:gd name="connsiteY12" fmla="*/ 681130 h 1348773"/>
              <a:gd name="connsiteX13" fmla="*/ 269755 w 1348773"/>
              <a:gd name="connsiteY13" fmla="*/ 681130 h 1348773"/>
              <a:gd name="connsiteX14" fmla="*/ 269755 w 1348773"/>
              <a:gd name="connsiteY14" fmla="*/ 667643 h 1348773"/>
              <a:gd name="connsiteX15" fmla="*/ 667643 w 1348773"/>
              <a:gd name="connsiteY15" fmla="*/ 667643 h 1348773"/>
              <a:gd name="connsiteX16" fmla="*/ 667643 w 1348773"/>
              <a:gd name="connsiteY16" fmla="*/ 269755 h 1348773"/>
              <a:gd name="connsiteX17" fmla="*/ 681130 w 1348773"/>
              <a:gd name="connsiteY17" fmla="*/ 269755 h 1348773"/>
              <a:gd name="connsiteX18" fmla="*/ 681130 w 1348773"/>
              <a:gd name="connsiteY18" fmla="*/ 667643 h 1348773"/>
              <a:gd name="connsiteX19" fmla="*/ 1079018 w 1348773"/>
              <a:gd name="connsiteY19" fmla="*/ 667643 h 1348773"/>
              <a:gd name="connsiteX20" fmla="*/ 1079018 w 1348773"/>
              <a:gd name="connsiteY20" fmla="*/ 681130 h 1348773"/>
              <a:gd name="connsiteX21" fmla="*/ 681130 w 1348773"/>
              <a:gd name="connsiteY21" fmla="*/ 681130 h 1348773"/>
              <a:gd name="connsiteX22" fmla="*/ 681130 w 1348773"/>
              <a:gd name="connsiteY22" fmla="*/ 1079018 h 13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48773" h="1348773">
                <a:moveTo>
                  <a:pt x="674387" y="1348773"/>
                </a:moveTo>
                <a:cubicBezTo>
                  <a:pt x="302530" y="1348773"/>
                  <a:pt x="0" y="1046243"/>
                  <a:pt x="0" y="674387"/>
                </a:cubicBezTo>
                <a:cubicBezTo>
                  <a:pt x="0" y="302530"/>
                  <a:pt x="302530" y="0"/>
                  <a:pt x="674387" y="0"/>
                </a:cubicBezTo>
                <a:cubicBezTo>
                  <a:pt x="1046243" y="0"/>
                  <a:pt x="1348773" y="302530"/>
                  <a:pt x="1348773" y="674387"/>
                </a:cubicBezTo>
                <a:cubicBezTo>
                  <a:pt x="1348773" y="1046243"/>
                  <a:pt x="1046243" y="1348773"/>
                  <a:pt x="674387" y="1348773"/>
                </a:cubicBezTo>
                <a:close/>
                <a:moveTo>
                  <a:pt x="674387" y="13488"/>
                </a:moveTo>
                <a:cubicBezTo>
                  <a:pt x="309948" y="13488"/>
                  <a:pt x="13488" y="309948"/>
                  <a:pt x="13488" y="674387"/>
                </a:cubicBezTo>
                <a:cubicBezTo>
                  <a:pt x="13488" y="1038825"/>
                  <a:pt x="309948" y="1335285"/>
                  <a:pt x="674387" y="1335285"/>
                </a:cubicBezTo>
                <a:cubicBezTo>
                  <a:pt x="1038825" y="1335285"/>
                  <a:pt x="1335285" y="1038825"/>
                  <a:pt x="1335285" y="674387"/>
                </a:cubicBezTo>
                <a:cubicBezTo>
                  <a:pt x="1335285" y="309948"/>
                  <a:pt x="1038825" y="13488"/>
                  <a:pt x="674387" y="13488"/>
                </a:cubicBezTo>
                <a:close/>
                <a:moveTo>
                  <a:pt x="681130" y="1079018"/>
                </a:moveTo>
                <a:lnTo>
                  <a:pt x="667643" y="1079018"/>
                </a:lnTo>
                <a:lnTo>
                  <a:pt x="667643" y="681130"/>
                </a:lnTo>
                <a:lnTo>
                  <a:pt x="269755" y="681130"/>
                </a:lnTo>
                <a:lnTo>
                  <a:pt x="269755" y="667643"/>
                </a:lnTo>
                <a:lnTo>
                  <a:pt x="667643" y="667643"/>
                </a:lnTo>
                <a:lnTo>
                  <a:pt x="667643" y="269755"/>
                </a:lnTo>
                <a:lnTo>
                  <a:pt x="681130" y="269755"/>
                </a:lnTo>
                <a:lnTo>
                  <a:pt x="681130" y="667643"/>
                </a:lnTo>
                <a:lnTo>
                  <a:pt x="1079018" y="667643"/>
                </a:lnTo>
                <a:lnTo>
                  <a:pt x="1079018" y="681130"/>
                </a:lnTo>
                <a:lnTo>
                  <a:pt x="681130" y="681130"/>
                </a:lnTo>
                <a:lnTo>
                  <a:pt x="681130" y="1079018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1B1D22"/>
            </a:solidFill>
            <a:prstDash val="solid"/>
            <a:miter/>
          </a:ln>
        </p:spPr>
        <p:txBody>
          <a:bodyPr rtlCol="0" anchor="ctr"/>
          <a:lstStyle/>
          <a:p>
            <a:endParaRPr lang="en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FC2929-1F23-BEFF-74CB-F61C15BDE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0000" flipH="1">
            <a:off x="22766482" y="12725820"/>
            <a:ext cx="7870075" cy="7870075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BC3FB577-13F4-A7C9-B3BF-A4735FFD8757}"/>
              </a:ext>
            </a:extLst>
          </p:cNvPr>
          <p:cNvSpPr>
            <a:spLocks noChangeAspect="1"/>
          </p:cNvSpPr>
          <p:nvPr userDrawn="1"/>
        </p:nvSpPr>
        <p:spPr>
          <a:xfrm>
            <a:off x="287017" y="5329296"/>
            <a:ext cx="741600" cy="741600"/>
          </a:xfrm>
          <a:prstGeom prst="ellipse">
            <a:avLst/>
          </a:prstGeom>
          <a:noFill/>
          <a:ln w="25400">
            <a:solidFill>
              <a:srgbClr val="1B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1B1D22"/>
                </a:solidFill>
                <a:latin typeface="Arial" charset="0"/>
                <a:ea typeface="Arial" charset="0"/>
                <a:cs typeface="Arial" charset="0"/>
              </a:rPr>
              <a:t>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7E155-CF9B-D79F-DFD9-EEEDB0259710}"/>
              </a:ext>
            </a:extLst>
          </p:cNvPr>
          <p:cNvSpPr txBox="1"/>
          <p:nvPr userDrawn="1"/>
        </p:nvSpPr>
        <p:spPr>
          <a:xfrm>
            <a:off x="144016" y="6301730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Ставим «-», </a:t>
            </a:r>
            <a:b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</a:b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если нет вопросов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ru-RU" sz="2800" b="0" i="0" spc="100" baseline="0" dirty="0">
              <a:solidFill>
                <a:srgbClr val="1B1D22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2594D6-F968-C31C-EE5C-F2650007B8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9905" y="2004493"/>
            <a:ext cx="16561840" cy="828092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2D733C0-0303-21BE-9E14-1532593D1329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4D729E3B-3500-CE28-F3CC-F28F30BA2862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F774D11-3A80-8CD6-BCAA-1ACA0C1ABE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2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BA3F4-E96F-328C-C268-D8D03B29C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00" y="318170"/>
            <a:ext cx="16316696" cy="130016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6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BC74CDB-3A2A-0996-EDF3-35DDD0B5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2478410"/>
            <a:ext cx="7450282" cy="652621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086E5BB-AE90-07DA-93C2-E618CCCCEF5D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8891AD23-0BA2-E9FF-4049-7D669A003BFD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AEE580A-F4B1-EF02-915A-D049DD4321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368285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theme" Target="/ppt/theme/theme1.xml" Id="rId21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7.xml" Id="rId17" /><Relationship Type="http://schemas.openxmlformats.org/officeDocument/2006/relationships/image" Target="/ppt/media/image1.png" Id="rId22" 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8" descr="MTS LOGO.pdf">
            <a:extLst>
              <a:ext uri="{FF2B5EF4-FFF2-40B4-BE49-F238E27FC236}">
                <a16:creationId xmlns:a16="http://schemas.microsoft.com/office/drawing/2014/main" id="{D978FA68-9180-576C-095C-34D702E510B1}"/>
              </a:ext>
            </a:extLst>
          </p:cNvPr>
          <p:cNvPicPr preferRelativeResize="0"/>
          <p:nvPr userDrawn="1"/>
        </p:nvPicPr>
        <p:blipFill rotWithShape="1">
          <a:blip r:embed="rId22">
            <a:alphaModFix/>
          </a:blip>
          <a:srcRect/>
          <a:stretch/>
        </p:blipFill>
        <p:spPr>
          <a:xfrm>
            <a:off x="17140945" y="2"/>
            <a:ext cx="1147055" cy="114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34B45F1-1380-92D8-3681-6A589930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547688"/>
            <a:ext cx="15773400" cy="19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E50EA811-9E84-1409-0ACF-E8BE4C2F1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8" y="2738438"/>
            <a:ext cx="15773400" cy="6526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58C328E-BEC1-C74E-0BB1-07714DF7B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34209" y="9532938"/>
            <a:ext cx="4114800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fld id="{DE506AF4-C855-1743-843F-45083695CB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57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7"/>
    <p:sldLayoutId id="2147483774" r:id="rId8"/>
    <p:sldLayoutId id="2147483798" r:id="rId12"/>
    <p:sldLayoutId id="2147483805" r:id="rId17"/>
  </p:sldLayoutIdLst>
  <p:txStyles>
    <p:titleStyle>
      <a:lvl1pPr algn="l" defTabSz="1451097" rtl="0" eaLnBrk="1" latinLnBrk="0" hangingPunct="1">
        <a:lnSpc>
          <a:spcPct val="80000"/>
        </a:lnSpc>
        <a:spcBef>
          <a:spcPct val="0"/>
        </a:spcBef>
        <a:buNone/>
        <a:defRPr lang="ru-RU" sz="4303" b="0" i="0" kern="1200" cap="none" spc="0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1451097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1pPr>
      <a:lvl2pPr marL="725548" indent="0" algn="l" defTabSz="1451097" rtl="0" eaLnBrk="1" latinLnBrk="0" hangingPunct="1">
        <a:spcBef>
          <a:spcPct val="20000"/>
        </a:spcBef>
        <a:buFontTx/>
        <a:buNone/>
        <a:defRPr sz="444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2pPr>
      <a:lvl3pPr marL="1451094" indent="0" algn="l" defTabSz="1451097" rtl="0" eaLnBrk="1" latinLnBrk="0" hangingPunct="1">
        <a:spcBef>
          <a:spcPct val="20000"/>
        </a:spcBef>
        <a:buFontTx/>
        <a:buNone/>
        <a:defRPr sz="3809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3pPr>
      <a:lvl4pPr marL="2176643" indent="0" algn="l" defTabSz="1451097" rtl="0" eaLnBrk="1" latinLnBrk="0" hangingPunct="1">
        <a:spcBef>
          <a:spcPct val="20000"/>
        </a:spcBef>
        <a:buFontTx/>
        <a:buNone/>
        <a:defRPr sz="317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4pPr>
      <a:lvl5pPr marL="2902191" indent="0" algn="l" defTabSz="1451097" rtl="0" eaLnBrk="1" latinLnBrk="0" hangingPunct="1">
        <a:spcBef>
          <a:spcPct val="20000"/>
        </a:spcBef>
        <a:buFontTx/>
        <a:buNone/>
        <a:defRPr sz="317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5pPr>
      <a:lvl6pPr marL="3990513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6pPr>
      <a:lvl7pPr marL="4716063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7pPr>
      <a:lvl8pPr marL="5441609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8pPr>
      <a:lvl9pPr marL="6167158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548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1097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6643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2192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7740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3288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8834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4383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BAE40"/>
          </p15:clr>
        </p15:guide>
        <p15:guide id="2" pos="16328">
          <p15:clr>
            <a:srgbClr val="FBAE40"/>
          </p15:clr>
        </p15:guide>
        <p15:guide id="3" orient="horz">
          <p15:clr>
            <a:srgbClr val="FBAE40"/>
          </p15:clr>
        </p15:guide>
        <p15:guide id="4" orient="horz" pos="9184">
          <p15:clr>
            <a:srgbClr val="FBAE40"/>
          </p15:clr>
        </p15:guide>
        <p15:guide id="5" pos="249">
          <p15:clr>
            <a:srgbClr val="C35EA4"/>
          </p15:clr>
        </p15:guide>
        <p15:guide id="7" orient="horz" pos="349">
          <p15:clr>
            <a:srgbClr val="FDE53C"/>
          </p15:clr>
        </p15:guide>
        <p15:guide id="8" orient="horz" pos="8963">
          <p15:clr>
            <a:srgbClr val="FDE53C"/>
          </p15:clr>
        </p15:guide>
        <p15:guide id="36" orient="horz" pos="4592">
          <p15:clr>
            <a:srgbClr val="FDE53C"/>
          </p15:clr>
        </p15:guide>
        <p15:guide id="37" pos="1021">
          <p15:clr>
            <a:srgbClr val="5ACBF0"/>
          </p15:clr>
        </p15:guide>
        <p15:guide id="38" pos="1836">
          <p15:clr>
            <a:srgbClr val="5ACBF0"/>
          </p15:clr>
        </p15:guide>
        <p15:guide id="40" pos="2607">
          <p15:clr>
            <a:srgbClr val="5ACBF0"/>
          </p15:clr>
        </p15:guide>
        <p15:guide id="41" pos="3401">
          <p15:clr>
            <a:srgbClr val="5ACBF0"/>
          </p15:clr>
        </p15:guide>
        <p15:guide id="42" pos="4195">
          <p15:clr>
            <a:srgbClr val="5ACBF0"/>
          </p15:clr>
        </p15:guide>
        <p15:guide id="44" pos="4989">
          <p15:clr>
            <a:srgbClr val="5ACBF0"/>
          </p15:clr>
        </p15:guide>
        <p15:guide id="46" pos="6554">
          <p15:clr>
            <a:srgbClr val="5ACBF0"/>
          </p15:clr>
        </p15:guide>
        <p15:guide id="49" pos="5783">
          <p15:clr>
            <a:srgbClr val="5ACBF0"/>
          </p15:clr>
        </p15:guide>
        <p15:guide id="50" pos="8164">
          <p15:clr>
            <a:srgbClr val="5ACBF0"/>
          </p15:clr>
        </p15:guide>
        <p15:guide id="51" pos="7370">
          <p15:clr>
            <a:srgbClr val="5ACBF0"/>
          </p15:clr>
        </p15:guide>
        <p15:guide id="54" pos="8958">
          <p15:clr>
            <a:srgbClr val="5ACBF0"/>
          </p15:clr>
        </p15:guide>
        <p15:guide id="55" pos="9729">
          <p15:clr>
            <a:srgbClr val="5ACBF0"/>
          </p15:clr>
        </p15:guide>
        <p15:guide id="57" pos="10523">
          <p15:clr>
            <a:srgbClr val="5ACBF0"/>
          </p15:clr>
        </p15:guide>
        <p15:guide id="58" pos="11316">
          <p15:clr>
            <a:srgbClr val="5ACBF0"/>
          </p15:clr>
        </p15:guide>
        <p15:guide id="60" pos="12110">
          <p15:clr>
            <a:srgbClr val="5ACBF0"/>
          </p15:clr>
        </p15:guide>
        <p15:guide id="62" pos="16073">
          <p15:clr>
            <a:srgbClr val="C35EA4"/>
          </p15:clr>
        </p15:guide>
        <p15:guide id="63" pos="12904">
          <p15:clr>
            <a:srgbClr val="5ACBF0"/>
          </p15:clr>
        </p15:guide>
        <p15:guide id="64" pos="13675">
          <p15:clr>
            <a:srgbClr val="5ACBF0"/>
          </p15:clr>
        </p15:guide>
        <p15:guide id="66" pos="14492">
          <p15:clr>
            <a:srgbClr val="5ACBF0"/>
          </p15:clr>
        </p15:guide>
        <p15:guide id="67" pos="15285">
          <p15:clr>
            <a:srgbClr val="5ACBF0"/>
          </p15:clr>
        </p15:guide>
        <p15:guide id="68" orient="horz" pos="1020">
          <p15:clr>
            <a:srgbClr val="5ACBF0"/>
          </p15:clr>
        </p15:guide>
        <p15:guide id="69" orient="horz" pos="1443">
          <p15:clr>
            <a:srgbClr val="5ACBF0"/>
          </p15:clr>
        </p15:guide>
        <p15:guide id="70" orient="horz" pos="221">
          <p15:clr>
            <a:srgbClr val="FDE53C"/>
          </p15:clr>
        </p15:guide>
      </p15:sldGuideLst>
    </p:ext>
  </p:extLst>
</p:sldMaster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41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3.png" Id="rId4" /><Relationship Type="http://schemas.openxmlformats.org/officeDocument/2006/relationships/hyperlink" Target="https://jalammar.github.io/illustrated-transformer/" TargetMode="External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42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0.png" Id="rId4" /><Relationship Type="http://schemas.openxmlformats.org/officeDocument/2006/relationships/hyperlink" Target="https://jalammar.github.io/illustrated-transformer/" TargetMode="External" Id="rId3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42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7.png" Id="rId6" /><Relationship Type="http://schemas.openxmlformats.org/officeDocument/2006/relationships/image" Target="/ppt/media/image14.png" Id="rId5" /><Relationship Type="http://schemas.openxmlformats.org/officeDocument/2006/relationships/image" Target="/ppt/media/image27.png" Id="rId4" /><Relationship Type="http://schemas.openxmlformats.org/officeDocument/2006/relationships/hyperlink" Target="https://jalammar.github.io/illustrated-transformer/" TargetMode="External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44.png" Id="rId3" /><Relationship Type="http://schemas.openxmlformats.org/officeDocument/2006/relationships/image" Target="/ppt/media/image43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4.png" Id="rId6" /><Relationship Type="http://schemas.openxmlformats.org/officeDocument/2006/relationships/hyperlink" Target="https://arxiv.org/pdf/1706.03762" TargetMode="External" Id="rId5" /><Relationship Type="http://schemas.openxmlformats.org/officeDocument/2006/relationships/hyperlink" Target="https://arxiv.org/pdf/2502.03417" TargetMode="External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45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5.png" Id="rId4" /><Relationship Type="http://schemas.openxmlformats.org/officeDocument/2006/relationships/hyperlink" Target="https://arxiv.org/pdf/1808.09781" TargetMode="External" Id="rId3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46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3.png" Id="rId4" /><Relationship Type="http://schemas.openxmlformats.org/officeDocument/2006/relationships/hyperlink" Target="https://arxiv.org/pdf/1904.06690" TargetMode="External" Id="rId3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47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7.png" Id="rId4" /><Relationship Type="http://schemas.openxmlformats.org/officeDocument/2006/relationships/hyperlink" Target="https://arxiv.org/pdf/2205.04507" TargetMode="External" Id="rId3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48.png" Id="rId2" /><Relationship Type="http://schemas.openxmlformats.org/officeDocument/2006/relationships/slideLayout" Target="/ppt/slideLayouts/slideLayout8.xml" Id="rId1" /><Relationship Type="http://schemas.openxmlformats.org/officeDocument/2006/relationships/hyperlink" Target="https://arxiv.org/pdf/2402.17152" TargetMode="External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49.png" Id="rId2" /><Relationship Type="http://schemas.openxmlformats.org/officeDocument/2006/relationships/slideLayout" Target="/ppt/slideLayouts/slideLayout8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50.png" Id="rId2" /><Relationship Type="http://schemas.openxmlformats.org/officeDocument/2006/relationships/slideLayout" Target="/ppt/slideLayouts/slideLayout8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51.png" Id="rId2" /><Relationship Type="http://schemas.openxmlformats.org/officeDocument/2006/relationships/slideLayout" Target="/ppt/slideLayouts/slideLayout8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52.png" Id="rId3" /><Relationship Type="http://schemas.openxmlformats.org/officeDocument/2006/relationships/image" Target="/ppt/media/image7.png" Id="rId7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14.png" Id="rId6" /><Relationship Type="http://schemas.openxmlformats.org/officeDocument/2006/relationships/image" Target="/ppt/media/image27.png" Id="rId5" /><Relationship Type="http://schemas.openxmlformats.org/officeDocument/2006/relationships/image" Target="/ppt/media/image53.png" Id="rId4" /><Relationship Type="http://schemas.openxmlformats.org/officeDocument/2006/relationships/hyperlink" Target="https://arxiv.org/pdf/2502.18965" TargetMode="External" Id="rId2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30.png" Id="rId2" /><Relationship Type="http://schemas.openxmlformats.org/officeDocument/2006/relationships/slideLayout" Target="/ppt/slideLayouts/slideLayout8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14.png" Id="rId8" /><Relationship Type="http://schemas.openxmlformats.org/officeDocument/2006/relationships/image" Target="/ppt/media/image27.png" Id="rId7" /><Relationship Type="http://schemas.openxmlformats.org/officeDocument/2006/relationships/slideLayout" Target="/ppt/slideLayouts/slideLayout12.xml" Id="rId1" /><Relationship Type="http://schemas.openxmlformats.org/officeDocument/2006/relationships/image" Target="/ppt/media/image7.png" Id="rId9" /><Relationship Type="http://schemas.openxmlformats.org/officeDocument/2006/relationships/hyperlink" Target="https://recbole.io/model_list.html" TargetMode="External" Id="rId3" /><Relationship Type="http://schemas.openxmlformats.org/officeDocument/2006/relationships/hyperlink" Target="https://github.com/MobileTeleSystems/RecTools/tree/main/examples/tutorials" TargetMode="External" Id="rId2" /><Relationship Type="http://schemas.openxmlformats.org/officeDocument/2006/relationships/hyperlink" Target="https://github.com/guyulongcs/Awesome-Deep-Learning-Papers-for-Search-Recommendation-Advertising" TargetMode="External" Id="rId6" /><Relationship Type="http://schemas.openxmlformats.org/officeDocument/2006/relationships/hyperlink" Target="https://github.com/CHIANGEL/Awesome-LLM-for-RecSys" TargetMode="External" Id="rId5" /><Relationship Type="http://schemas.openxmlformats.org/officeDocument/2006/relationships/hyperlink" Target="https://jalammar.github.io/illustrated-transformer/" TargetMode="External" Id="rId4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7.xml" Id="rId1" /></Relationships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DF1D1AF-2EC0-695B-8DC3-0A2C0A58B024}"/>
              </a:ext>
            </a:extLst>
          </p:cNvPr>
          <p:cNvGrpSpPr/>
          <p:nvPr/>
        </p:nvGrpSpPr>
        <p:grpSpPr>
          <a:xfrm>
            <a:off x="215007" y="1619249"/>
            <a:ext cx="8965505" cy="4795503"/>
            <a:chOff x="5975648" y="3630538"/>
            <a:chExt cx="6192688" cy="3312368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359595E0-218D-122C-4AA7-8EEBADEE3F94}"/>
                </a:ext>
              </a:extLst>
            </p:cNvPr>
            <p:cNvSpPr/>
            <p:nvPr/>
          </p:nvSpPr>
          <p:spPr>
            <a:xfrm>
              <a:off x="5975648" y="3630538"/>
              <a:ext cx="6192688" cy="3312368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537C44B-40FD-D75F-8BF1-69826B3C4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12" t="11601" r="13122" b="4120"/>
            <a:stretch/>
          </p:blipFill>
          <p:spPr>
            <a:xfrm>
              <a:off x="6135362" y="3792030"/>
              <a:ext cx="5873261" cy="298938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E4F841-0F0E-C184-0AE8-FF489DE9A558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r>
              <a:rPr lang="en-US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ru-RU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D7C2D7-B4C7-31CA-7274-DBF021BE1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76" y="2401889"/>
            <a:ext cx="7883524" cy="78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6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8C6DECF-3A73-44D5-0D43-3063813D141E}"/>
              </a:ext>
            </a:extLst>
          </p:cNvPr>
          <p:cNvGrpSpPr/>
          <p:nvPr/>
        </p:nvGrpSpPr>
        <p:grpSpPr>
          <a:xfrm>
            <a:off x="287016" y="1619249"/>
            <a:ext cx="6912768" cy="6987907"/>
            <a:chOff x="5759624" y="2118370"/>
            <a:chExt cx="6624736" cy="6696744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829D1FDC-5027-E7CD-9885-A1A6E1B88A8D}"/>
                </a:ext>
              </a:extLst>
            </p:cNvPr>
            <p:cNvSpPr/>
            <p:nvPr/>
          </p:nvSpPr>
          <p:spPr>
            <a:xfrm>
              <a:off x="5759624" y="2118370"/>
              <a:ext cx="6624736" cy="6696744"/>
            </a:xfrm>
            <a:prstGeom prst="roundRect">
              <a:avLst>
                <a:gd name="adj" fmla="val 20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DC689731-DD93-01A7-7A0F-39CE7C0AA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88" t="4159" r="8873" b="2035"/>
            <a:stretch/>
          </p:blipFill>
          <p:spPr>
            <a:xfrm>
              <a:off x="5898146" y="2292718"/>
              <a:ext cx="6347692" cy="63480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4CF01-9C12-E572-44DC-FA9D62E6E05A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D6F85-F520-98B1-488D-CADFA841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24" y="2290763"/>
            <a:ext cx="9865096" cy="9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3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Encoding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D55F13F-3D75-CBDC-FD13-815D26662772}"/>
              </a:ext>
            </a:extLst>
          </p:cNvPr>
          <p:cNvGrpSpPr/>
          <p:nvPr/>
        </p:nvGrpSpPr>
        <p:grpSpPr>
          <a:xfrm>
            <a:off x="287016" y="1619249"/>
            <a:ext cx="6912768" cy="6987907"/>
            <a:chOff x="5759624" y="2118370"/>
            <a:chExt cx="6624736" cy="6696744"/>
          </a:xfrm>
        </p:grpSpPr>
        <p:sp>
          <p:nvSpPr>
            <p:cNvPr id="9" name="Скругленный прямоугольник 8">
              <a:extLst>
                <a:ext uri="{FF2B5EF4-FFF2-40B4-BE49-F238E27FC236}">
                  <a16:creationId xmlns:a16="http://schemas.microsoft.com/office/drawing/2014/main" id="{0EEDBB1B-A5BD-9F52-EAFA-298065C40B4F}"/>
                </a:ext>
              </a:extLst>
            </p:cNvPr>
            <p:cNvSpPr/>
            <p:nvPr/>
          </p:nvSpPr>
          <p:spPr>
            <a:xfrm>
              <a:off x="5759624" y="2118370"/>
              <a:ext cx="6624736" cy="6696744"/>
            </a:xfrm>
            <a:prstGeom prst="roundRect">
              <a:avLst>
                <a:gd name="adj" fmla="val 20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A6AECBC-2F78-6083-31D8-D980754D4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88" t="4159" r="8873" b="2035"/>
            <a:stretch/>
          </p:blipFill>
          <p:spPr>
            <a:xfrm>
              <a:off x="5898146" y="2292718"/>
              <a:ext cx="6347692" cy="63480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BD3F07-1B89-D780-5B2B-F46A5F7E50A9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9BF542A-756C-6E60-27BF-CA0C4E5C4586}"/>
              </a:ext>
            </a:extLst>
          </p:cNvPr>
          <p:cNvGrpSpPr/>
          <p:nvPr/>
        </p:nvGrpSpPr>
        <p:grpSpPr>
          <a:xfrm>
            <a:off x="11952312" y="4028473"/>
            <a:ext cx="8518125" cy="8375805"/>
            <a:chOff x="11952312" y="4028473"/>
            <a:chExt cx="8518125" cy="8375805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A746089-7B74-4F7E-8173-EB56B29B6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6162" y="4926682"/>
              <a:ext cx="6264275" cy="6440733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291FBD1-F67A-16EC-BB76-DEA9F3114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52312" y="7590978"/>
              <a:ext cx="5181600" cy="48133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758BD38-5E03-0420-325D-8A5D4BB2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460549">
              <a:off x="14325856" y="4028473"/>
              <a:ext cx="3096344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52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diference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B75D89-BEB5-56AC-4081-805C9BFB6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8" t="3726" r="31106" b="2880"/>
          <a:stretch/>
        </p:blipFill>
        <p:spPr>
          <a:xfrm>
            <a:off x="7466786" y="1619250"/>
            <a:ext cx="2238143" cy="5898024"/>
          </a:xfrm>
          <a:prstGeom prst="roundRect">
            <a:avLst>
              <a:gd name="adj" fmla="val 9392"/>
            </a:avLst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B8C9AB0-B343-C10E-5E55-C64A83BBA0D7}"/>
              </a:ext>
            </a:extLst>
          </p:cNvPr>
          <p:cNvGrpSpPr/>
          <p:nvPr/>
        </p:nvGrpSpPr>
        <p:grpSpPr>
          <a:xfrm>
            <a:off x="287016" y="1619010"/>
            <a:ext cx="3600400" cy="5889128"/>
            <a:chOff x="3599384" y="2290763"/>
            <a:chExt cx="3240360" cy="5300215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BBE3E6DC-10F8-7C3D-F012-AD2756392AEC}"/>
                </a:ext>
              </a:extLst>
            </p:cNvPr>
            <p:cNvSpPr/>
            <p:nvPr/>
          </p:nvSpPr>
          <p:spPr>
            <a:xfrm>
              <a:off x="3599384" y="2290763"/>
              <a:ext cx="3240360" cy="5300215"/>
            </a:xfrm>
            <a:prstGeom prst="roundRect">
              <a:avLst>
                <a:gd name="adj" fmla="val 68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347C08F7-A70E-F5E6-2A15-5400383CA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59" t="6881" b="3646"/>
            <a:stretch/>
          </p:blipFill>
          <p:spPr>
            <a:xfrm>
              <a:off x="3788423" y="2479024"/>
              <a:ext cx="2862282" cy="492369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40055E-D854-11E7-053D-8B7BB4CA06FB}"/>
              </a:ext>
            </a:extLst>
          </p:cNvPr>
          <p:cNvSpPr txBox="1"/>
          <p:nvPr/>
        </p:nvSpPr>
        <p:spPr>
          <a:xfrm>
            <a:off x="6659563" y="7734994"/>
            <a:ext cx="3852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>
                <a:solidFill>
                  <a:srgbClr val="6450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https://arxiv.org/pdf/2502.03417</a:t>
            </a:r>
            <a:r>
              <a:rPr lang="ru-RU" dirty="0">
                <a:solidFill>
                  <a:srgbClr val="6450B8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3E88B-DF5A-B1EF-C0D4-05396F43A55D}"/>
              </a:ext>
            </a:extLst>
          </p:cNvPr>
          <p:cNvSpPr txBox="1"/>
          <p:nvPr/>
        </p:nvSpPr>
        <p:spPr>
          <a:xfrm>
            <a:off x="287016" y="7734994"/>
            <a:ext cx="3911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>
                <a:solidFill>
                  <a:srgbClr val="6450B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https://arxiv.org/pdf/1706.03762</a:t>
            </a:r>
            <a:r>
              <a:rPr lang="ru-RU" dirty="0">
                <a:solidFill>
                  <a:srgbClr val="6450B8"/>
                </a:solidFill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632516-4956-4080-5497-6AF6E7408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99576">
            <a:off x="9851199" y="2054151"/>
            <a:ext cx="10471299" cy="104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90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SASrec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0043F6E-7685-8606-66AC-C9765632FE72}"/>
              </a:ext>
            </a:extLst>
          </p:cNvPr>
          <p:cNvGrpSpPr/>
          <p:nvPr/>
        </p:nvGrpSpPr>
        <p:grpSpPr>
          <a:xfrm>
            <a:off x="287016" y="1619250"/>
            <a:ext cx="9289032" cy="7123856"/>
            <a:chOff x="4319464" y="1619250"/>
            <a:chExt cx="9289032" cy="7123856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A564A12E-76E9-4470-E703-C814EE5E052B}"/>
                </a:ext>
              </a:extLst>
            </p:cNvPr>
            <p:cNvSpPr/>
            <p:nvPr/>
          </p:nvSpPr>
          <p:spPr>
            <a:xfrm>
              <a:off x="4319464" y="1619250"/>
              <a:ext cx="9289032" cy="7123856"/>
            </a:xfrm>
            <a:prstGeom prst="roundRect">
              <a:avLst>
                <a:gd name="adj" fmla="val 4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C48FE39-617A-E411-2A5C-B66CC7199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" t="5110" r="7405" b="1192"/>
            <a:stretch/>
          </p:blipFill>
          <p:spPr>
            <a:xfrm>
              <a:off x="4539464" y="1899662"/>
              <a:ext cx="8849032" cy="656303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3E8E0C-6754-1F0A-87BE-A78CA6B4E967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https://arxiv.org/pdf/1808.09781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81A37A-D6AA-A80B-76D4-37869729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122">
            <a:off x="10514505" y="3468706"/>
            <a:ext cx="8924528" cy="83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5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Bert4rec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F041529-1531-D4C2-9C28-C8EB4FC76C0D}"/>
              </a:ext>
            </a:extLst>
          </p:cNvPr>
          <p:cNvGrpSpPr/>
          <p:nvPr/>
        </p:nvGrpSpPr>
        <p:grpSpPr>
          <a:xfrm>
            <a:off x="287016" y="1619250"/>
            <a:ext cx="5832648" cy="6691823"/>
            <a:chOff x="4823520" y="3413346"/>
            <a:chExt cx="5184576" cy="5948287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EA9A43D5-BC35-AE49-99E2-D87F9D9F2076}"/>
                </a:ext>
              </a:extLst>
            </p:cNvPr>
            <p:cNvSpPr/>
            <p:nvPr/>
          </p:nvSpPr>
          <p:spPr>
            <a:xfrm>
              <a:off x="4823520" y="3413346"/>
              <a:ext cx="5184576" cy="5948287"/>
            </a:xfrm>
            <a:prstGeom prst="roundRect">
              <a:avLst>
                <a:gd name="adj" fmla="val 40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AE23726-E996-5A43-81AE-7A03129E4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44" t="11009" r="9553" b="1666"/>
            <a:stretch/>
          </p:blipFill>
          <p:spPr>
            <a:xfrm>
              <a:off x="4980721" y="3634350"/>
              <a:ext cx="4870174" cy="550627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4CBCFE-CAA3-9E02-A14A-18AA8CACCA16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https://arxiv.org/pdf/1904.06690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951DF1-E3D9-70B2-DA7E-FD6F75A3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76" y="2401889"/>
            <a:ext cx="7883524" cy="78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4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PinnerFormer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CA382E6-8A4F-3D86-C41F-B9423EB4D665}"/>
              </a:ext>
            </a:extLst>
          </p:cNvPr>
          <p:cNvGrpSpPr/>
          <p:nvPr/>
        </p:nvGrpSpPr>
        <p:grpSpPr>
          <a:xfrm>
            <a:off x="287016" y="1619249"/>
            <a:ext cx="10513168" cy="6530907"/>
            <a:chOff x="3959424" y="1902346"/>
            <a:chExt cx="9505056" cy="590465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9FD703A0-5C07-28F2-0BC3-94A8C48B3B7B}"/>
                </a:ext>
              </a:extLst>
            </p:cNvPr>
            <p:cNvSpPr/>
            <p:nvPr/>
          </p:nvSpPr>
          <p:spPr>
            <a:xfrm>
              <a:off x="3959424" y="1902346"/>
              <a:ext cx="9505056" cy="5904656"/>
            </a:xfrm>
            <a:prstGeom prst="roundRect">
              <a:avLst>
                <a:gd name="adj" fmla="val 32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0B5A2E5-E599-072D-1CE0-C3D4E443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9" t="5545" r="7744" b="1281"/>
            <a:stretch/>
          </p:blipFill>
          <p:spPr>
            <a:xfrm>
              <a:off x="4181676" y="2091595"/>
              <a:ext cx="9060552" cy="552615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4A421-1F6F-0356-5A26-F8464F12DE6E}"/>
              </a:ext>
            </a:extLst>
          </p:cNvPr>
          <p:cNvSpPr txBox="1"/>
          <p:nvPr/>
        </p:nvSpPr>
        <p:spPr>
          <a:xfrm>
            <a:off x="4535488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https://arxiv.org/pdf/2205.04507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CFF6CE-CCB0-D218-1926-992E36FE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308" y="4494634"/>
            <a:ext cx="6980724" cy="69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HSTU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1B1983-754E-9E85-A870-D0A5F0883730}"/>
              </a:ext>
            </a:extLst>
          </p:cNvPr>
          <p:cNvGrpSpPr/>
          <p:nvPr/>
        </p:nvGrpSpPr>
        <p:grpSpPr>
          <a:xfrm>
            <a:off x="302184" y="1619250"/>
            <a:ext cx="14242416" cy="5323656"/>
            <a:chOff x="2159224" y="1619250"/>
            <a:chExt cx="14242416" cy="532365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20864B1D-F230-767A-1151-D82136053063}"/>
                </a:ext>
              </a:extLst>
            </p:cNvPr>
            <p:cNvSpPr/>
            <p:nvPr/>
          </p:nvSpPr>
          <p:spPr>
            <a:xfrm>
              <a:off x="2159224" y="1619250"/>
              <a:ext cx="14242416" cy="5323656"/>
            </a:xfrm>
            <a:prstGeom prst="roundRect">
              <a:avLst>
                <a:gd name="adj" fmla="val 69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6AEE398-7E59-C987-717F-8B7EC8B9E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7" t="4041" r="6499" b="3246"/>
            <a:stretch/>
          </p:blipFill>
          <p:spPr>
            <a:xfrm>
              <a:off x="2422432" y="1872825"/>
              <a:ext cx="13716000" cy="481650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5D1E38-A099-E2DE-FA44-C1F06D8F17E0}"/>
              </a:ext>
            </a:extLst>
          </p:cNvPr>
          <p:cNvSpPr txBox="1"/>
          <p:nvPr/>
        </p:nvSpPr>
        <p:spPr>
          <a:xfrm>
            <a:off x="4319464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https://arxiv.org/pdf/2402.17152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74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C6C158-7A6B-EB46-2FAC-9E8CF68C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28" y="1618332"/>
            <a:ext cx="12817424" cy="72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420D52-BC8B-ADEA-9F5E-BEE9E674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04" y="1590561"/>
            <a:ext cx="12204240" cy="69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1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ARGUS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F0D559-4BD6-65AD-55C4-E68B0B75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72" y="1450296"/>
            <a:ext cx="13105456" cy="73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4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OneRec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1603-E850-FFFD-F09F-167A60EAB4F2}"/>
              </a:ext>
            </a:extLst>
          </p:cNvPr>
          <p:cNvSpPr txBox="1"/>
          <p:nvPr/>
        </p:nvSpPr>
        <p:spPr>
          <a:xfrm>
            <a:off x="439771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https://arxiv.org/pdf/2502.18965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5681025-8811-7D3D-859A-52EC9F3AAAC4}"/>
              </a:ext>
            </a:extLst>
          </p:cNvPr>
          <p:cNvGrpSpPr/>
          <p:nvPr/>
        </p:nvGrpSpPr>
        <p:grpSpPr>
          <a:xfrm>
            <a:off x="287016" y="1619250"/>
            <a:ext cx="8784976" cy="6979840"/>
            <a:chOff x="4751512" y="1619250"/>
            <a:chExt cx="8784976" cy="6979840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0AA10B7A-893F-4404-2FE5-98CC5925F2F3}"/>
                </a:ext>
              </a:extLst>
            </p:cNvPr>
            <p:cNvSpPr/>
            <p:nvPr/>
          </p:nvSpPr>
          <p:spPr>
            <a:xfrm>
              <a:off x="4751512" y="1619250"/>
              <a:ext cx="8784976" cy="6979840"/>
            </a:xfrm>
            <a:prstGeom prst="roundRect">
              <a:avLst>
                <a:gd name="adj" fmla="val 21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1D095571-988D-7E49-F1C3-D1D56A5B181E}"/>
                </a:ext>
              </a:extLst>
            </p:cNvPr>
            <p:cNvGrpSpPr/>
            <p:nvPr/>
          </p:nvGrpSpPr>
          <p:grpSpPr>
            <a:xfrm>
              <a:off x="4924800" y="1777941"/>
              <a:ext cx="8438401" cy="6662458"/>
              <a:chOff x="4947919" y="1720608"/>
              <a:chExt cx="8438401" cy="6662458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7711B8D8-20D0-A9C1-580F-D8CCE8113B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31" t="5451" r="2308" b="3215"/>
              <a:stretch/>
            </p:blipFill>
            <p:spPr>
              <a:xfrm>
                <a:off x="4947919" y="1720608"/>
                <a:ext cx="8438400" cy="3133331"/>
              </a:xfrm>
              <a:prstGeom prst="roundRect">
                <a:avLst>
                  <a:gd name="adj" fmla="val 3636"/>
                </a:avLst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11C72E46-0125-007C-43B7-8AA7C5A676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9" t="1807" r="1043" b="1010"/>
              <a:stretch/>
            </p:blipFill>
            <p:spPr>
              <a:xfrm>
                <a:off x="4947920" y="4960995"/>
                <a:ext cx="8438400" cy="3422071"/>
              </a:xfrm>
              <a:prstGeom prst="rect">
                <a:avLst/>
              </a:prstGeom>
            </p:spPr>
          </p:pic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FC1155-9518-32DD-BAFD-046ADDC7A6D9}"/>
              </a:ext>
            </a:extLst>
          </p:cNvPr>
          <p:cNvGrpSpPr/>
          <p:nvPr/>
        </p:nvGrpSpPr>
        <p:grpSpPr>
          <a:xfrm>
            <a:off x="11952312" y="4028473"/>
            <a:ext cx="8518125" cy="8375805"/>
            <a:chOff x="11952312" y="4028473"/>
            <a:chExt cx="8518125" cy="8375805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9847DFD-85BE-6A5A-3005-11C2E5CDF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6162" y="4926682"/>
              <a:ext cx="6264275" cy="6440733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4D39EE0-6FDC-38EB-F75B-D5B51856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52312" y="7590978"/>
              <a:ext cx="5181600" cy="48133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93B4CF25-43A1-5C8E-DEF9-EAD8773E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460549">
              <a:off x="14325856" y="4028473"/>
              <a:ext cx="3096344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909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архитектура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919A90-84AB-4D6D-FCD2-3CA572F39C9E}"/>
              </a:ext>
            </a:extLst>
          </p:cNvPr>
          <p:cNvSpPr/>
          <p:nvPr/>
        </p:nvSpPr>
        <p:spPr>
          <a:xfrm>
            <a:off x="11160224" y="6552257"/>
            <a:ext cx="4361910" cy="720000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Item encoder</a:t>
            </a:r>
            <a:endParaRPr lang="ru-RU" sz="2000" dirty="0" err="1">
              <a:latin typeface="MTS Compact" panose="020B0306020102020303" pitchFamily="34" charset="0"/>
              <a:ea typeface="MTS Compact" panose="020B0306020102020303" pitchFamily="34" charset="0"/>
              <a:cs typeface="Arial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FC226C-3B73-F39A-BAA4-118860A8294F}"/>
              </a:ext>
            </a:extLst>
          </p:cNvPr>
          <p:cNvSpPr/>
          <p:nvPr/>
        </p:nvSpPr>
        <p:spPr>
          <a:xfrm>
            <a:off x="11160224" y="7488361"/>
            <a:ext cx="1296144" cy="648072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Текст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74782FE-E024-6106-7ED7-E46896C0785E}"/>
              </a:ext>
            </a:extLst>
          </p:cNvPr>
          <p:cNvSpPr/>
          <p:nvPr/>
        </p:nvSpPr>
        <p:spPr>
          <a:xfrm>
            <a:off x="12693107" y="7488361"/>
            <a:ext cx="1296144" cy="648072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Фичи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B0CB57-22EF-4AAF-050B-7457A420D202}"/>
              </a:ext>
            </a:extLst>
          </p:cNvPr>
          <p:cNvSpPr/>
          <p:nvPr/>
        </p:nvSpPr>
        <p:spPr>
          <a:xfrm>
            <a:off x="14225990" y="7488361"/>
            <a:ext cx="1296144" cy="648072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Автор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40BC01-B94D-9937-BC5C-FBB88F189814}"/>
              </a:ext>
            </a:extLst>
          </p:cNvPr>
          <p:cNvSpPr/>
          <p:nvPr/>
        </p:nvSpPr>
        <p:spPr>
          <a:xfrm>
            <a:off x="287016" y="5472137"/>
            <a:ext cx="4361910" cy="720000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Offline transformer</a:t>
            </a:r>
            <a:endParaRPr lang="ru-RU" sz="2000" dirty="0" err="1">
              <a:latin typeface="MTS Compact" panose="020B0306020102020303" pitchFamily="34" charset="0"/>
              <a:ea typeface="MTS Compact" panose="020B0306020102020303" pitchFamily="34" charset="0"/>
              <a:cs typeface="Arial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5A4F49-7F41-07D1-7A2B-2EDED850E003}"/>
              </a:ext>
            </a:extLst>
          </p:cNvPr>
          <p:cNvSpPr/>
          <p:nvPr/>
        </p:nvSpPr>
        <p:spPr>
          <a:xfrm>
            <a:off x="3911419" y="4117633"/>
            <a:ext cx="4361910" cy="720000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Online transformer</a:t>
            </a:r>
            <a:endParaRPr lang="ru-RU" sz="2000" dirty="0" err="1">
              <a:latin typeface="MTS Compact" panose="020B0306020102020303" pitchFamily="34" charset="0"/>
              <a:ea typeface="MTS Compact" panose="020B0306020102020303" pitchFamily="34" charset="0"/>
              <a:cs typeface="Arial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01AC05-5F8D-333F-59CD-11337CD018AF}"/>
              </a:ext>
            </a:extLst>
          </p:cNvPr>
          <p:cNvSpPr/>
          <p:nvPr/>
        </p:nvSpPr>
        <p:spPr>
          <a:xfrm>
            <a:off x="7535822" y="2861328"/>
            <a:ext cx="4361910" cy="720000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Связывание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2583F2-222E-B61B-BA07-991EAD86DA94}"/>
              </a:ext>
            </a:extLst>
          </p:cNvPr>
          <p:cNvSpPr/>
          <p:nvPr/>
        </p:nvSpPr>
        <p:spPr>
          <a:xfrm>
            <a:off x="7535822" y="1614314"/>
            <a:ext cx="4361910" cy="720000"/>
          </a:xfrm>
          <a:prstGeom prst="rect">
            <a:avLst/>
          </a:prstGeom>
          <a:solidFill>
            <a:srgbClr val="645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 err="1">
                <a:latin typeface="MTS Compact" panose="020B0306020102020303" pitchFamily="34" charset="0"/>
                <a:ea typeface="MTS Compact" panose="020B0306020102020303" pitchFamily="34" charset="0"/>
                <a:cs typeface="Arial" charset="0"/>
              </a:rPr>
              <a:t>Мультитаргет</a:t>
            </a:r>
            <a:endParaRPr lang="ru-RU" sz="2000" dirty="0">
              <a:latin typeface="MTS Compact" panose="020B0306020102020303" pitchFamily="34" charset="0"/>
              <a:ea typeface="MTS Compact" panose="020B0306020102020303" pitchFamily="34" charset="0"/>
              <a:cs typeface="Arial" charset="0"/>
            </a:endParaRPr>
          </a:p>
        </p:txBody>
      </p: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24C447B5-91F2-515B-F9DE-B2B23EAC4B9B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rot="10800000">
            <a:off x="2467972" y="6192137"/>
            <a:ext cx="8692253" cy="720120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>
            <a:extLst>
              <a:ext uri="{FF2B5EF4-FFF2-40B4-BE49-F238E27FC236}">
                <a16:creationId xmlns:a16="http://schemas.microsoft.com/office/drawing/2014/main" id="{A2DB9ACC-8DB1-75E3-DA18-5A914A82B178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rot="16200000" flipV="1">
            <a:off x="8859465" y="2070542"/>
            <a:ext cx="1714624" cy="7248805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BB998CC6-47F3-511D-53FB-27A2BDDA94FD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rot="16200000" flipV="1">
            <a:off x="10043514" y="3254592"/>
            <a:ext cx="2970929" cy="3624402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69BDBB72-698D-540E-BA41-E2A99407D1D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rot="5400000" flipH="1" flipV="1">
            <a:off x="3962920" y="3342684"/>
            <a:ext cx="634504" cy="3624403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010D19D1-32E0-2AAF-3765-3151E294AD10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5400000" flipH="1" flipV="1">
            <a:off x="7636423" y="2037280"/>
            <a:ext cx="536305" cy="3624403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кругленная соединительная линия 31">
            <a:extLst>
              <a:ext uri="{FF2B5EF4-FFF2-40B4-BE49-F238E27FC236}">
                <a16:creationId xmlns:a16="http://schemas.microsoft.com/office/drawing/2014/main" id="{76900EC9-10B6-5D4B-C0BF-C4A91542485B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rot="5400000" flipH="1" flipV="1">
            <a:off x="9453270" y="2597821"/>
            <a:ext cx="527014" cy="12700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29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09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D6EC4-66FB-0928-82B6-7A85D229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 как мы можем. Применять сети?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1242D8-03E1-21A4-3B00-BC1BE601B3BD}"/>
              </a:ext>
            </a:extLst>
          </p:cNvPr>
          <p:cNvGrpSpPr/>
          <p:nvPr/>
        </p:nvGrpSpPr>
        <p:grpSpPr>
          <a:xfrm>
            <a:off x="1907444" y="2290763"/>
            <a:ext cx="14473112" cy="931168"/>
            <a:chOff x="287016" y="1619250"/>
            <a:chExt cx="14473112" cy="931168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72FCE365-D328-D830-8AB4-EE32ABFB41CB}"/>
                </a:ext>
              </a:extLst>
            </p:cNvPr>
            <p:cNvSpPr/>
            <p:nvPr/>
          </p:nvSpPr>
          <p:spPr>
            <a:xfrm>
              <a:off x="287016" y="1619250"/>
              <a:ext cx="4824536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Генерация кандидатов</a:t>
              </a:r>
            </a:p>
          </p:txBody>
        </p:sp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1A72459D-4B6B-FA09-0E35-CB47524CC11B}"/>
                </a:ext>
              </a:extLst>
            </p:cNvPr>
            <p:cNvSpPr/>
            <p:nvPr/>
          </p:nvSpPr>
          <p:spPr>
            <a:xfrm>
              <a:off x="5579604" y="1619250"/>
              <a:ext cx="3600400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Ранжирование</a:t>
              </a:r>
            </a:p>
          </p:txBody>
        </p:sp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023A500E-EC52-5293-B5D6-B2192328788A}"/>
                </a:ext>
              </a:extLst>
            </p:cNvPr>
            <p:cNvSpPr/>
            <p:nvPr/>
          </p:nvSpPr>
          <p:spPr>
            <a:xfrm>
              <a:off x="9648056" y="1619250"/>
              <a:ext cx="5112072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Дополнительная логика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B353C4-CFBB-5A8F-E855-9B4E4496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224" y="2290763"/>
            <a:ext cx="9865096" cy="9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</a:t>
            </a:r>
            <a:r>
              <a:rPr lang="en-US" dirty="0"/>
              <a:t> </a:t>
            </a:r>
            <a:r>
              <a:rPr lang="ru-RU" dirty="0"/>
              <a:t>ссылки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E211F0F-FF3E-490A-8472-6BDB936E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1619250"/>
            <a:ext cx="12025336" cy="5616624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  <a:buClr>
                <a:srgbClr val="282828"/>
              </a:buClr>
            </a:pPr>
            <a:r>
              <a:rPr lang="en" dirty="0">
                <a:solidFill>
                  <a:srgbClr val="6450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https://github.com/MobileTeleSystems/RecTools/tree/main/examples/tutorials</a:t>
            </a:r>
            <a:endParaRPr lang="en" dirty="0">
              <a:solidFill>
                <a:srgbClr val="6450B8"/>
              </a:solidFill>
            </a:endParaRPr>
          </a:p>
          <a:p>
            <a:pPr>
              <a:spcBef>
                <a:spcPts val="2000"/>
              </a:spcBef>
              <a:buClr>
                <a:srgbClr val="282828"/>
              </a:buClr>
            </a:pPr>
            <a:r>
              <a:rPr lang="en" dirty="0">
                <a:solidFill>
                  <a:srgbClr val="6450B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https://recbole.io/model_list.html</a:t>
            </a:r>
            <a:endParaRPr lang="en" dirty="0">
              <a:solidFill>
                <a:srgbClr val="6450B8"/>
              </a:solidFill>
            </a:endParaRPr>
          </a:p>
          <a:p>
            <a:pPr>
              <a:spcBef>
                <a:spcPts val="2000"/>
              </a:spcBef>
              <a:buClr>
                <a:srgbClr val="282828"/>
              </a:buClr>
            </a:pPr>
            <a:r>
              <a:rPr lang="ru-RU" dirty="0">
                <a:solidFill>
                  <a:srgbClr val="6450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r>
              <a:rPr lang="en-US" dirty="0">
                <a:solidFill>
                  <a:srgbClr val="6450B8"/>
                </a:solidFill>
              </a:rPr>
              <a:t> </a:t>
            </a:r>
            <a:endParaRPr lang="en" dirty="0">
              <a:solidFill>
                <a:srgbClr val="6450B8"/>
              </a:solidFill>
            </a:endParaRPr>
          </a:p>
          <a:p>
            <a:pPr>
              <a:spcBef>
                <a:spcPts val="2000"/>
              </a:spcBef>
              <a:buClr>
                <a:srgbClr val="282828"/>
              </a:buClr>
            </a:pPr>
            <a:r>
              <a:rPr lang="en" dirty="0">
                <a:solidFill>
                  <a:srgbClr val="6450B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https://github.com/CHIANGEL/Awesome-LLM-for-RecSys</a:t>
            </a:r>
            <a:endParaRPr lang="en" dirty="0">
              <a:solidFill>
                <a:srgbClr val="6450B8"/>
              </a:solidFill>
            </a:endParaRPr>
          </a:p>
          <a:p>
            <a:pPr>
              <a:spcBef>
                <a:spcPts val="2000"/>
              </a:spcBef>
              <a:buClr>
                <a:srgbClr val="282828"/>
              </a:buClr>
            </a:pPr>
            <a:r>
              <a:rPr lang="en" dirty="0">
                <a:solidFill>
                  <a:srgbClr val="6450B8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https://github.com/guyulongcs/Awesome-Deep-Learning-</a:t>
            </a:r>
            <a:br>
              <a:rPr lang="en" dirty="0">
                <a:solidFill>
                  <a:srgbClr val="6450B8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dirty="0">
                <a:solidFill>
                  <a:srgbClr val="6450B8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Papers-for-Search-Recommendation-Advertising</a:t>
            </a:r>
            <a:r>
              <a:rPr lang="en" dirty="0">
                <a:solidFill>
                  <a:srgbClr val="6450B8"/>
                </a:solidFill>
              </a:rPr>
              <a:t> </a:t>
            </a:r>
            <a:endParaRPr lang="ru-RU" dirty="0">
              <a:solidFill>
                <a:srgbClr val="6450B8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4A335CB-3A43-E035-1362-76895489B1DE}"/>
              </a:ext>
            </a:extLst>
          </p:cNvPr>
          <p:cNvGrpSpPr/>
          <p:nvPr/>
        </p:nvGrpSpPr>
        <p:grpSpPr>
          <a:xfrm>
            <a:off x="11952312" y="4028473"/>
            <a:ext cx="8518125" cy="8375805"/>
            <a:chOff x="11952312" y="4028473"/>
            <a:chExt cx="8518125" cy="837580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B37FA66-FB62-2B28-3AF4-712DBCD3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06162" y="4926682"/>
              <a:ext cx="6264275" cy="644073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2594F27-23EE-0683-4A66-1DCAC0FEB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52312" y="7590978"/>
              <a:ext cx="5181600" cy="481330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86F940C-E83B-5B5B-8A5E-AD57A4928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2460549">
              <a:off x="14325856" y="4028473"/>
              <a:ext cx="3096344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692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DC480D5-9D38-ADB1-650A-266C82560827}"/>
              </a:ext>
            </a:extLst>
          </p:cNvPr>
          <p:cNvSpPr/>
          <p:nvPr/>
        </p:nvSpPr>
        <p:spPr>
          <a:xfrm>
            <a:off x="287016" y="1398290"/>
            <a:ext cx="7416824" cy="2664296"/>
          </a:xfrm>
          <a:prstGeom prst="roundRect">
            <a:avLst>
              <a:gd name="adj" fmla="val 10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TS Compact" panose="020B0306020102020303" pitchFamily="34" charset="0"/>
              <a:ea typeface="MTS Compact" panose="020B0306020102020303" pitchFamily="34" charset="0"/>
              <a:cs typeface="Arial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837360B-2BAC-E37F-CCB1-5BBF7F2F3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Кузнецов Сергей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C7C144E1-0456-1408-36AB-E9BD83AEE2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TechLead</a:t>
            </a:r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D727D5A-8A24-C2E7-86F6-03F078744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>
                <a:solidFill>
                  <a:srgbClr val="282828"/>
                </a:solidFill>
              </a:rPr>
              <a:t>СПАСИБО</a:t>
            </a:r>
            <a:br>
              <a:rPr lang="ru-RU" dirty="0">
                <a:solidFill>
                  <a:srgbClr val="282828"/>
                </a:solidFill>
              </a:rPr>
            </a:br>
            <a:r>
              <a:rPr lang="ru-RU" dirty="0">
                <a:solidFill>
                  <a:srgbClr val="282828"/>
                </a:solidFill>
              </a:rPr>
              <a:t>ЗА ВНИМАНИЕ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EA76C97-7650-36BA-8E36-C97AF3C210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just_nickname</a:t>
            </a:r>
            <a:endParaRPr lang="en-US" dirty="0"/>
          </a:p>
          <a:p>
            <a:r>
              <a:rPr lang="en-US" dirty="0"/>
              <a:t>sergeysmith1995@ya.ru</a:t>
            </a:r>
            <a:endParaRPr lang="ru-RU" dirty="0"/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CC82C13D-DFF9-62D9-9BBE-2DC5BB87CDC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0" y="16868775"/>
            <a:ext cx="13716000" cy="2482850"/>
          </a:xfrm>
        </p:spPr>
        <p:txBody>
          <a:bodyPr/>
          <a:lstStyle/>
          <a:p>
            <a:r>
              <a:rPr lang="ru-RU" dirty="0">
                <a:latin typeface="MTS Compact" panose="020B0306020102020303" pitchFamily="34" charset="0"/>
                <a:ea typeface="MTS Compact" panose="020B0306020102020303" pitchFamily="34" charset="0"/>
              </a:rPr>
              <a:t>Подзаголовок, если он нужен,</a:t>
            </a:r>
          </a:p>
          <a:p>
            <a:r>
              <a:rPr lang="ru-RU" dirty="0">
                <a:latin typeface="MTS Compact" panose="020B0306020102020303" pitchFamily="34" charset="0"/>
                <a:ea typeface="MTS Compact" panose="020B0306020102020303" pitchFamily="34" charset="0"/>
              </a:rPr>
              <a:t>если не нужен – удалить</a:t>
            </a:r>
          </a:p>
        </p:txBody>
      </p:sp>
    </p:spTree>
    <p:extLst>
      <p:ext uri="{BB962C8B-B14F-4D97-AF65-F5344CB8AC3E}">
        <p14:creationId xmlns:p14="http://schemas.microsoft.com/office/powerpoint/2010/main" val="21773888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-22">
  <a:themeElements>
    <a:clrScheme name="Custom 70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77BF7"/>
      </a:accent1>
      <a:accent2>
        <a:srgbClr val="04CFFF"/>
      </a:accent2>
      <a:accent3>
        <a:srgbClr val="CEFFA6"/>
      </a:accent3>
      <a:accent4>
        <a:srgbClr val="9557E5"/>
      </a:accent4>
      <a:accent5>
        <a:srgbClr val="007EE8"/>
      </a:accent5>
      <a:accent6>
        <a:srgbClr val="FF0032"/>
      </a:accent6>
      <a:hlink>
        <a:srgbClr val="FF0032"/>
      </a:hlink>
      <a:folHlink>
        <a:srgbClr val="A9A9A9"/>
      </a:folHlink>
    </a:clrScheme>
    <a:fontScheme name="MTS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lIns="0" tIns="0" rIns="0" bIns="0" rtlCol="0" anchor="ctr"/>
      <a:lstStyle>
        <a:defPPr algn="ctr"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0000"/>
              <a:lumOff val="10000"/>
              <a:alpha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_ВШЭ_ВНЕШКА" id="{027612B8-2127-6945-A57B-379664EC975A}" vid="{C7369C33-3FAC-BC4E-BFA7-53B3B03FCA8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Тема1-22</Template>
  <TotalTime>1546</TotalTime>
  <Words>457</Words>
  <Application>Microsoft Macintosh PowerPoint</Application>
  <PresentationFormat>Произвольный</PresentationFormat>
  <Paragraphs>101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Calibri</vt:lpstr>
      <vt:lpstr>Wingdings</vt:lpstr>
      <vt:lpstr>MTS Text</vt:lpstr>
      <vt:lpstr>MTS Compact</vt:lpstr>
      <vt:lpstr>Arial</vt:lpstr>
      <vt:lpstr>Consolas</vt:lpstr>
      <vt:lpstr>Системный шрифт, обычный</vt:lpstr>
      <vt:lpstr>MTS Wide Medium</vt:lpstr>
      <vt:lpstr>Тема1-22</vt:lpstr>
      <vt:lpstr>НЕЙРОННЫЕ СЕТИ В РЕКОМЕНДАЦИЯХ</vt:lpstr>
      <vt:lpstr>Презентация PowerPoint</vt:lpstr>
      <vt:lpstr>Презентация PowerPoint</vt:lpstr>
      <vt:lpstr>Нейронная сеть</vt:lpstr>
      <vt:lpstr>Общая схема рекомендаций</vt:lpstr>
      <vt:lpstr>Есть два ранжирующих стула</vt:lpstr>
      <vt:lpstr>Deep Neural Networks for YouTube</vt:lpstr>
      <vt:lpstr>Wide&amp;Deep</vt:lpstr>
      <vt:lpstr>DEEPFM</vt:lpstr>
      <vt:lpstr>GCN</vt:lpstr>
      <vt:lpstr>TwHIN</vt:lpstr>
      <vt:lpstr>DCNv2</vt:lpstr>
      <vt:lpstr>Semantic IDs</vt:lpstr>
      <vt:lpstr>LLM4rec</vt:lpstr>
      <vt:lpstr>Презентация PowerPoint</vt:lpstr>
      <vt:lpstr>Transformer</vt:lpstr>
      <vt:lpstr>Transformer</vt:lpstr>
      <vt:lpstr>Self attention</vt:lpstr>
      <vt:lpstr>Self attention</vt:lpstr>
      <vt:lpstr>Pos Encoding</vt:lpstr>
      <vt:lpstr>Make diference</vt:lpstr>
      <vt:lpstr>Презентация PowerPoint</vt:lpstr>
      <vt:lpstr>SASrec</vt:lpstr>
      <vt:lpstr>Bert4rec</vt:lpstr>
      <vt:lpstr>PinnerFormer</vt:lpstr>
      <vt:lpstr>HSTU</vt:lpstr>
      <vt:lpstr>ARGUS</vt:lpstr>
      <vt:lpstr>ARGUS</vt:lpstr>
      <vt:lpstr>ARGUS</vt:lpstr>
      <vt:lpstr>OneRec</vt:lpstr>
      <vt:lpstr>Общая архитектура</vt:lpstr>
      <vt:lpstr>Презентация PowerPoint</vt:lpstr>
      <vt:lpstr>Где и как мы можем. Применять сети?</vt:lpstr>
      <vt:lpstr>Полезные ссылки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ВОТ ТУТ</dc:title>
  <dc:creator>Глазкова Наталия</dc:creator>
  <cp:lastModifiedBy>Кузнецов Сергей</cp:lastModifiedBy>
  <cp:revision>6</cp:revision>
  <dcterms:created xsi:type="dcterms:W3CDTF">2024-12-11T08:24:27Z</dcterms:created>
  <dcterms:modified xsi:type="dcterms:W3CDTF">2025-10-15T11:59:25Z</dcterms:modified>
</cp:coreProperties>
</file>